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0kPI/N0XPHUO7lII6xUtyNaA4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756000" y="5145120"/>
            <a:ext cx="6043320" cy="420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:notes"/>
          <p:cNvSpPr/>
          <p:nvPr/>
        </p:nvSpPr>
        <p:spPr>
          <a:xfrm>
            <a:off x="4282200" y="10155240"/>
            <a:ext cx="327132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a841be8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126a841b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2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3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4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lvl="1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2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subTitle" idx="1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lvl="1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2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3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3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3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5" y="0"/>
            <a:ext cx="12186455" cy="6853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2"/>
              <a:buFont typeface="Arial"/>
              <a:buNone/>
              <a:defRPr sz="399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1180" algn="l" rtl="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Clr>
                <a:srgbClr val="000000"/>
              </a:buClr>
              <a:buSzPts val="1143"/>
              <a:buFont typeface="Noto Sans Symbols"/>
              <a:buChar char="●"/>
              <a:defRPr sz="25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6839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2177"/>
              <a:buFont typeface="Arial"/>
              <a:buChar char="•"/>
              <a:defRPr sz="21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3789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14"/>
              <a:buFont typeface="Arial"/>
              <a:buChar char="•"/>
              <a:defRPr sz="18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/>
          <p:nvPr/>
        </p:nvSpPr>
        <p:spPr>
          <a:xfrm>
            <a:off x="2698575" y="942853"/>
            <a:ext cx="6786773" cy="4963119"/>
          </a:xfrm>
          <a:custGeom>
            <a:avLst/>
            <a:gdLst/>
            <a:ahLst/>
            <a:cxnLst/>
            <a:rect l="l" t="t" r="r" b="b"/>
            <a:pathLst>
              <a:path w="5703" h="3129" extrusionOk="0">
                <a:moveTo>
                  <a:pt x="1722" y="476"/>
                </a:moveTo>
                <a:lnTo>
                  <a:pt x="4097" y="476"/>
                </a:lnTo>
                <a:lnTo>
                  <a:pt x="4378" y="159"/>
                </a:lnTo>
                <a:lnTo>
                  <a:pt x="5237" y="159"/>
                </a:lnTo>
                <a:lnTo>
                  <a:pt x="5303" y="235"/>
                </a:lnTo>
                <a:lnTo>
                  <a:pt x="5556" y="235"/>
                </a:lnTo>
                <a:lnTo>
                  <a:pt x="5556" y="654"/>
                </a:lnTo>
                <a:lnTo>
                  <a:pt x="5628" y="726"/>
                </a:lnTo>
                <a:lnTo>
                  <a:pt x="5628" y="2331"/>
                </a:lnTo>
                <a:lnTo>
                  <a:pt x="5556" y="2391"/>
                </a:lnTo>
                <a:lnTo>
                  <a:pt x="5556" y="2797"/>
                </a:lnTo>
                <a:lnTo>
                  <a:pt x="5278" y="2797"/>
                </a:lnTo>
                <a:lnTo>
                  <a:pt x="5059" y="3070"/>
                </a:lnTo>
                <a:lnTo>
                  <a:pt x="4984" y="2970"/>
                </a:lnTo>
                <a:lnTo>
                  <a:pt x="3981" y="2970"/>
                </a:lnTo>
                <a:lnTo>
                  <a:pt x="3900" y="3070"/>
                </a:lnTo>
                <a:lnTo>
                  <a:pt x="3747" y="2879"/>
                </a:lnTo>
                <a:lnTo>
                  <a:pt x="153" y="2879"/>
                </a:lnTo>
                <a:lnTo>
                  <a:pt x="153" y="159"/>
                </a:lnTo>
                <a:lnTo>
                  <a:pt x="1428" y="159"/>
                </a:lnTo>
                <a:lnTo>
                  <a:pt x="1722" y="476"/>
                </a:lnTo>
                <a:moveTo>
                  <a:pt x="541" y="0"/>
                </a:moveTo>
                <a:lnTo>
                  <a:pt x="181" y="0"/>
                </a:lnTo>
                <a:lnTo>
                  <a:pt x="6" y="181"/>
                </a:lnTo>
                <a:lnTo>
                  <a:pt x="6" y="554"/>
                </a:lnTo>
                <a:lnTo>
                  <a:pt x="94" y="626"/>
                </a:lnTo>
                <a:lnTo>
                  <a:pt x="94" y="1076"/>
                </a:lnTo>
                <a:lnTo>
                  <a:pt x="9" y="1161"/>
                </a:lnTo>
                <a:lnTo>
                  <a:pt x="9" y="1890"/>
                </a:lnTo>
                <a:lnTo>
                  <a:pt x="94" y="1956"/>
                </a:lnTo>
                <a:lnTo>
                  <a:pt x="94" y="2425"/>
                </a:lnTo>
                <a:lnTo>
                  <a:pt x="3" y="2488"/>
                </a:lnTo>
                <a:lnTo>
                  <a:pt x="0" y="2854"/>
                </a:lnTo>
                <a:lnTo>
                  <a:pt x="187" y="3048"/>
                </a:lnTo>
                <a:lnTo>
                  <a:pt x="531" y="3048"/>
                </a:lnTo>
                <a:lnTo>
                  <a:pt x="616" y="2944"/>
                </a:lnTo>
                <a:lnTo>
                  <a:pt x="3256" y="2944"/>
                </a:lnTo>
                <a:lnTo>
                  <a:pt x="3325" y="3048"/>
                </a:lnTo>
                <a:lnTo>
                  <a:pt x="3637" y="3048"/>
                </a:lnTo>
                <a:lnTo>
                  <a:pt x="3716" y="2944"/>
                </a:lnTo>
                <a:lnTo>
                  <a:pt x="3859" y="3129"/>
                </a:lnTo>
                <a:lnTo>
                  <a:pt x="5106" y="3129"/>
                </a:lnTo>
                <a:lnTo>
                  <a:pt x="5250" y="2944"/>
                </a:lnTo>
                <a:lnTo>
                  <a:pt x="5700" y="2944"/>
                </a:lnTo>
                <a:lnTo>
                  <a:pt x="5703" y="91"/>
                </a:lnTo>
                <a:lnTo>
                  <a:pt x="619" y="91"/>
                </a:lnTo>
                <a:lnTo>
                  <a:pt x="541" y="0"/>
                </a:lnTo>
              </a:path>
            </a:pathLst>
          </a:custGeom>
          <a:noFill/>
          <a:ln>
            <a:noFill/>
          </a:ln>
        </p:spPr>
      </p:sp>
      <p:sp>
        <p:nvSpPr>
          <p:cNvPr id="140" name="Google Shape;140;p1"/>
          <p:cNvSpPr/>
          <p:nvPr/>
        </p:nvSpPr>
        <p:spPr>
          <a:xfrm>
            <a:off x="1521561" y="117571"/>
            <a:ext cx="3971606" cy="513392"/>
          </a:xfrm>
          <a:custGeom>
            <a:avLst/>
            <a:gdLst/>
            <a:ahLst/>
            <a:cxnLst/>
            <a:rect l="l" t="t" r="r" b="b"/>
            <a:pathLst>
              <a:path w="3339" h="326" extrusionOk="0">
                <a:moveTo>
                  <a:pt x="0" y="0"/>
                </a:moveTo>
                <a:lnTo>
                  <a:pt x="1229" y="0"/>
                </a:lnTo>
                <a:lnTo>
                  <a:pt x="1362" y="96"/>
                </a:lnTo>
                <a:lnTo>
                  <a:pt x="2991" y="96"/>
                </a:lnTo>
                <a:lnTo>
                  <a:pt x="3339" y="326"/>
                </a:lnTo>
              </a:path>
            </a:pathLst>
          </a:custGeom>
          <a:noFill/>
          <a:ln w="284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1" name="Google Shape;141;p1"/>
          <p:cNvSpPr/>
          <p:nvPr/>
        </p:nvSpPr>
        <p:spPr>
          <a:xfrm>
            <a:off x="1521561" y="314176"/>
            <a:ext cx="6767504" cy="543438"/>
          </a:xfrm>
          <a:custGeom>
            <a:avLst/>
            <a:gdLst/>
            <a:ahLst/>
            <a:cxnLst/>
            <a:rect l="l" t="t" r="r" b="b"/>
            <a:pathLst>
              <a:path w="5687" h="345" extrusionOk="0">
                <a:moveTo>
                  <a:pt x="0" y="230"/>
                </a:moveTo>
                <a:lnTo>
                  <a:pt x="2941" y="230"/>
                </a:lnTo>
                <a:lnTo>
                  <a:pt x="3074" y="345"/>
                </a:lnTo>
                <a:lnTo>
                  <a:pt x="3611" y="345"/>
                </a:lnTo>
                <a:lnTo>
                  <a:pt x="3786" y="194"/>
                </a:lnTo>
                <a:lnTo>
                  <a:pt x="4126" y="194"/>
                </a:lnTo>
                <a:lnTo>
                  <a:pt x="4330" y="0"/>
                </a:lnTo>
                <a:lnTo>
                  <a:pt x="5687" y="0"/>
                </a:lnTo>
              </a:path>
            </a:pathLst>
          </a:custGeom>
          <a:noFill/>
          <a:ln w="284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2" name="Google Shape;142;p1"/>
          <p:cNvSpPr/>
          <p:nvPr/>
        </p:nvSpPr>
        <p:spPr>
          <a:xfrm>
            <a:off x="8293311" y="205096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5423931" y="523191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7806372" y="6567308"/>
            <a:ext cx="2851418" cy="181255"/>
          </a:xfrm>
          <a:custGeom>
            <a:avLst/>
            <a:gdLst/>
            <a:ahLst/>
            <a:cxnLst/>
            <a:rect l="l" t="t" r="r" b="b"/>
            <a:pathLst>
              <a:path w="2158" h="105" extrusionOk="0">
                <a:moveTo>
                  <a:pt x="0" y="0"/>
                </a:moveTo>
                <a:lnTo>
                  <a:pt x="1543" y="0"/>
                </a:lnTo>
                <a:lnTo>
                  <a:pt x="1713" y="105"/>
                </a:lnTo>
                <a:lnTo>
                  <a:pt x="2158" y="105"/>
                </a:lnTo>
              </a:path>
            </a:pathLst>
          </a:custGeom>
          <a:noFill/>
          <a:ln w="284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5" name="Google Shape;145;p1"/>
          <p:cNvSpPr/>
          <p:nvPr/>
        </p:nvSpPr>
        <p:spPr>
          <a:xfrm>
            <a:off x="5129677" y="5752477"/>
            <a:ext cx="5528112" cy="646639"/>
          </a:xfrm>
          <a:custGeom>
            <a:avLst/>
            <a:gdLst/>
            <a:ahLst/>
            <a:cxnLst/>
            <a:rect l="l" t="t" r="r" b="b"/>
            <a:pathLst>
              <a:path w="4181" h="369" extrusionOk="0">
                <a:moveTo>
                  <a:pt x="4181" y="0"/>
                </a:moveTo>
                <a:lnTo>
                  <a:pt x="3706" y="275"/>
                </a:lnTo>
                <a:lnTo>
                  <a:pt x="1621" y="275"/>
                </a:lnTo>
                <a:lnTo>
                  <a:pt x="1463" y="369"/>
                </a:lnTo>
                <a:lnTo>
                  <a:pt x="0" y="369"/>
                </a:lnTo>
              </a:path>
            </a:pathLst>
          </a:custGeom>
          <a:noFill/>
          <a:ln w="284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6" name="Google Shape;146;p1"/>
          <p:cNvSpPr/>
          <p:nvPr/>
        </p:nvSpPr>
        <p:spPr>
          <a:xfrm>
            <a:off x="4962139" y="62854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7718847" y="64709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983799" y="1602557"/>
            <a:ext cx="82245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Video Compression - SBI</a:t>
            </a: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Powered By - Microsoft Corporation Pvt Ltd.</a:t>
            </a:r>
            <a:endParaRPr sz="3629" b="1" i="0" u="none" strike="noStrike" cap="non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/>
          <p:nvPr/>
        </p:nvSpPr>
        <p:spPr>
          <a:xfrm>
            <a:off x="1744825" y="429208"/>
            <a:ext cx="8599730" cy="5034281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endParaRPr lang="en-US" sz="2400" dirty="0">
              <a:solidFill>
                <a:schemeClr val="bg1"/>
              </a:solidFill>
              <a:effectLst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With the advent of Video Based Customer Identification Process (V-CIP), multiple use cases have emerged for customer onboarding &amp; servicing requests of customers in a secure, paperless, cost-effective &amp; friendly manner.</a:t>
            </a:r>
          </a:p>
          <a:p>
            <a:br>
              <a:rPr lang="en-US" sz="2000" dirty="0">
                <a:solidFill>
                  <a:schemeClr val="bg1"/>
                </a:solidFill>
                <a:effectLst/>
              </a:rPr>
            </a:br>
            <a:endParaRPr lang="en-US" sz="2000" dirty="0">
              <a:solidFill>
                <a:schemeClr val="bg1"/>
              </a:solidFill>
              <a:effectLst/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Storage / retrieval of these video files is a challenge especially given the expected tsunami of video files that are expected to be generated on extending more use-cases to our client base of over 45 crore customers.</a:t>
            </a:r>
          </a:p>
          <a:p>
            <a:br>
              <a:rPr lang="en-US" sz="2400" dirty="0">
                <a:solidFill>
                  <a:schemeClr val="bg1"/>
                </a:solidFill>
                <a:effectLst/>
              </a:rPr>
            </a:b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1978089" y="661572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lang="en-US" sz="3266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Problem Being Solved</a:t>
            </a: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/>
          <p:nvPr/>
        </p:nvSpPr>
        <p:spPr>
          <a:xfrm>
            <a:off x="2214742" y="1178173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A common technique for compression is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resizing, or reducing the resolution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This is because the higher the resolution of a video, the more information that is included in each frame. For example, a 1280×720 video has the potential for 921,600 pixels in each frame, assuming it's an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-frame</a:t>
            </a: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2363467" y="1403053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 taken to create the model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a841be86_0_5"/>
          <p:cNvSpPr/>
          <p:nvPr/>
        </p:nvSpPr>
        <p:spPr>
          <a:xfrm>
            <a:off x="1719600" y="486419"/>
            <a:ext cx="8752800" cy="518430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6a841be86_0_5"/>
          <p:cNvSpPr/>
          <p:nvPr/>
        </p:nvSpPr>
        <p:spPr>
          <a:xfrm>
            <a:off x="2363467" y="1403053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/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/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26a841be86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087553"/>
            <a:ext cx="1826269" cy="4415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6a841be86_0_5"/>
          <p:cNvSpPr/>
          <p:nvPr/>
        </p:nvSpPr>
        <p:spPr>
          <a:xfrm>
            <a:off x="1983800" y="1602548"/>
            <a:ext cx="82245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Prerequisites</a:t>
            </a: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Sample Video file for testing prototype.</a:t>
            </a: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Resolution of the final file.</a:t>
            </a: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Frames per second expected in the final file.</a:t>
            </a: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Hardware Test bench details</a:t>
            </a: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g126a841be86_0_5">
            <a:extLst>
              <a:ext uri="{FF2B5EF4-FFF2-40B4-BE49-F238E27FC236}">
                <a16:creationId xmlns:a16="http://schemas.microsoft.com/office/drawing/2014/main" id="{B6C01596-11C1-2035-408D-FA3BA0B22AFC}"/>
              </a:ext>
            </a:extLst>
          </p:cNvPr>
          <p:cNvSpPr/>
          <p:nvPr/>
        </p:nvSpPr>
        <p:spPr>
          <a:xfrm>
            <a:off x="1719600" y="836850"/>
            <a:ext cx="8752800" cy="518430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 panose="020B0604020202020204" pitchFamily="34" charset="0"/>
              <a:buChar char="•"/>
            </a:pPr>
            <a:r>
              <a:rPr lang="en-IN" sz="1633" dirty="0">
                <a:solidFill>
                  <a:schemeClr val="bg1"/>
                </a:solidFill>
              </a:rPr>
              <a:t>1- Frame send per sec are 15frames/sec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 panose="020B0604020202020204" pitchFamily="34" charset="0"/>
              <a:buChar char="•"/>
            </a:pPr>
            <a:r>
              <a:rPr lang="en-IN" sz="1633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2- </a:t>
            </a:r>
            <a:r>
              <a:rPr lang="en-IN" sz="1633" dirty="0">
                <a:solidFill>
                  <a:schemeClr val="bg1"/>
                </a:solidFill>
              </a:rPr>
              <a:t>Sample video was of 10.06 MB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 panose="020B0604020202020204" pitchFamily="34" charset="0"/>
              <a:buChar char="•"/>
            </a:pPr>
            <a:r>
              <a:rPr lang="en-IN" sz="1633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3- The final v</a:t>
            </a:r>
            <a:r>
              <a:rPr lang="en-IN" sz="1633" dirty="0">
                <a:solidFill>
                  <a:schemeClr val="bg1"/>
                </a:solidFill>
              </a:rPr>
              <a:t>ideo compressed is of 7.08 MB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 panose="020B0604020202020204" pitchFamily="34" charset="0"/>
              <a:buChar char="•"/>
            </a:pPr>
            <a:r>
              <a:rPr lang="en-IN" sz="1633" dirty="0">
                <a:solidFill>
                  <a:schemeClr val="bg1"/>
                </a:solidFill>
              </a:rPr>
              <a:t>4- Video compressor tool used for compressing the video is adobe.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 panose="020B0604020202020204" pitchFamily="34" charset="0"/>
              <a:buChar char="•"/>
            </a:pP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69;g126a841be86_0_5">
            <a:extLst>
              <a:ext uri="{FF2B5EF4-FFF2-40B4-BE49-F238E27FC236}">
                <a16:creationId xmlns:a16="http://schemas.microsoft.com/office/drawing/2014/main" id="{A3C2C710-2609-9B7F-D448-897555A62B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0643" y="6087553"/>
            <a:ext cx="1826269" cy="4415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;p3">
            <a:extLst>
              <a:ext uri="{FF2B5EF4-FFF2-40B4-BE49-F238E27FC236}">
                <a16:creationId xmlns:a16="http://schemas.microsoft.com/office/drawing/2014/main" id="{073111CB-FD5F-B2CC-4B28-8A28C6E18C34}"/>
              </a:ext>
            </a:extLst>
          </p:cNvPr>
          <p:cNvSpPr/>
          <p:nvPr/>
        </p:nvSpPr>
        <p:spPr>
          <a:xfrm>
            <a:off x="2270161" y="1037992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supporting assumptions functional requirements(FR) and non- functional </a:t>
            </a:r>
            <a:r>
              <a:rPr lang="en-US" sz="30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reqiuemnets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83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1951140" y="1222406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My first step is to make sure that I carefully examine the pros and cons and what each of them can cause. Next, I contemplate the obstacles I or my team can face because of the cons. If they can create a hindrance to achieving targets, then the approach probably may not be effective. Then I consider how the pros are outweighing the cons and what positive results they can deliver. If they outdo the cons in terms of accomplishments, then I will prefer to pursue them and deal with the impediments as they come my way. Here cons are referred to the file size and optimization that is neede</a:t>
            </a:r>
            <a:r>
              <a:rPr lang="en-US" i="1" dirty="0">
                <a:solidFill>
                  <a:schemeClr val="bg1"/>
                </a:solidFill>
                <a:latin typeface="Noto Sans" panose="020B0502040204020203" pitchFamily="34" charset="0"/>
              </a:rPr>
              <a:t>d in video compression.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2160032" y="1605145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lang="en-US" sz="3266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reason why your solution should be considered</a:t>
            </a:r>
            <a:endParaRPr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3137179" y="4040516"/>
            <a:ext cx="5820406" cy="4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2428489" y="2089821"/>
            <a:ext cx="986288" cy="58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2428489" y="3690416"/>
            <a:ext cx="705751" cy="48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3194331" y="3722748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1983516" y="953832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https://github.com/Pal-Chat/Techgig_SBI_Hackathon.git</a:t>
            </a: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2078675" y="1175420"/>
            <a:ext cx="8034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code (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Repository Link</a:t>
            </a: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1951200" y="953832"/>
            <a:ext cx="8289600" cy="450180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2078675" y="1175428"/>
            <a:ext cx="80349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 Video showing the </a:t>
            </a: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functionalities/working of the solution.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0643" y="6152870"/>
            <a:ext cx="1826269" cy="4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D286B9-D50F-E94A-5D7F-D5D9085B96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93" t="11563" r="8470" b="6667"/>
          <a:stretch/>
        </p:blipFill>
        <p:spPr>
          <a:xfrm>
            <a:off x="2239349" y="1858753"/>
            <a:ext cx="3741574" cy="3140493"/>
          </a:xfrm>
          <a:prstGeom prst="rect">
            <a:avLst/>
          </a:prstGeom>
        </p:spPr>
      </p:pic>
      <p:pic>
        <p:nvPicPr>
          <p:cNvPr id="4" name="compressedvideo_07-05-2022_08_14_12">
            <a:hlinkClick r:id="" action="ppaction://media"/>
            <a:extLst>
              <a:ext uri="{FF2B5EF4-FFF2-40B4-BE49-F238E27FC236}">
                <a16:creationId xmlns:a16="http://schemas.microsoft.com/office/drawing/2014/main" id="{E3A5D1E5-26CF-7CDD-1336-C21BEB3CA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0660" y="1764311"/>
            <a:ext cx="3623136" cy="306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/>
          <p:nvPr/>
        </p:nvSpPr>
        <p:spPr>
          <a:xfrm>
            <a:off x="2111048" y="690877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Submitted By :  Palak Chaturvedi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: p.chaturvedi1212@gmail.com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No: </a:t>
            </a:r>
            <a:r>
              <a:rPr lang="en-US" dirty="0">
                <a:solidFill>
                  <a:schemeClr val="lt1"/>
                </a:solidFill>
              </a:rPr>
              <a:t>8057606896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5015" y="1736816"/>
            <a:ext cx="7540205" cy="159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Widescreen</PresentationFormat>
  <Paragraphs>62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Lato</vt:lpstr>
      <vt:lpstr>Noto Sans</vt:lpstr>
      <vt:lpstr>Noto Sans Symbols</vt:lpstr>
      <vt:lpstr>Century Schoolbook</vt:lpstr>
      <vt:lpstr>arial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Mohor Basu</dc:creator>
  <cp:lastModifiedBy>Pushpendra</cp:lastModifiedBy>
  <cp:revision>1</cp:revision>
  <dcterms:modified xsi:type="dcterms:W3CDTF">2022-05-07T03:02:19Z</dcterms:modified>
</cp:coreProperties>
</file>